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65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9726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hyperlink" Target="https://gamma.app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1.png"/><Relationship Id="rId4" Type="http://schemas.openxmlformats.org/officeDocument/2006/relationships/image" Target="../media/image15.png"/><Relationship Id="rId9" Type="http://schemas.openxmlformats.org/officeDocument/2006/relationships/hyperlink" Target="https://gamma.ap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hyperlink" Target="https://gamma.ap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672683"/>
            <a:ext cx="12104831" cy="19737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5000" b="1"/>
              <a:t>          SAVEETHA </a:t>
            </a:r>
            <a:r>
              <a:rPr lang="en-US" sz="5000" b="1" dirty="0"/>
              <a:t>INSTITUTE OF MEDICAL AND              </a:t>
            </a:r>
          </a:p>
          <a:p>
            <a:pPr marL="0" indent="0">
              <a:lnSpc>
                <a:spcPts val="6075"/>
              </a:lnSpc>
              <a:buNone/>
            </a:pPr>
            <a:r>
              <a:rPr lang="en-US" sz="5000" b="1" dirty="0"/>
              <a:t>                            TECHNICAL SCIENCES</a:t>
            </a:r>
          </a:p>
        </p:txBody>
      </p:sp>
      <p:sp>
        <p:nvSpPr>
          <p:cNvPr id="9" name="Text 7"/>
          <p:cNvSpPr/>
          <p:nvPr/>
        </p:nvSpPr>
        <p:spPr>
          <a:xfrm>
            <a:off x="5372695" y="5210175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1" name="Text 9"/>
          <p:cNvSpPr/>
          <p:nvPr/>
        </p:nvSpPr>
        <p:spPr>
          <a:xfrm>
            <a:off x="9881354" y="559593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2400" b="1" dirty="0"/>
              <a:t>BY :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2400" b="1" dirty="0"/>
              <a:t>AKSHITH(192311329)</a:t>
            </a:r>
          </a:p>
        </p:txBody>
      </p:sp>
      <p:pic>
        <p:nvPicPr>
          <p:cNvPr id="12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536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336518"/>
          </a:xfrm>
          <a:prstGeom prst="rect">
            <a:avLst/>
          </a:prstGeom>
          <a:solidFill>
            <a:srgbClr val="F9F8F5"/>
          </a:solidFill>
          <a:ln/>
        </p:spPr>
      </p:sp>
      <p:sp>
        <p:nvSpPr>
          <p:cNvPr id="4" name="Text 2"/>
          <p:cNvSpPr/>
          <p:nvPr/>
        </p:nvSpPr>
        <p:spPr>
          <a:xfrm>
            <a:off x="1403985" y="595074"/>
            <a:ext cx="11822311" cy="13525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325"/>
              </a:lnSpc>
              <a:buNone/>
            </a:pPr>
            <a:r>
              <a:rPr lang="en-US" sz="4260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Overcoming Technical and Infrastructural Barriers</a:t>
            </a:r>
            <a:endParaRPr lang="en-US" sz="4260" dirty="0"/>
          </a:p>
        </p:txBody>
      </p:sp>
      <p:sp>
        <p:nvSpPr>
          <p:cNvPr id="5" name="Text 3"/>
          <p:cNvSpPr/>
          <p:nvPr/>
        </p:nvSpPr>
        <p:spPr>
          <a:xfrm>
            <a:off x="1403985" y="2380417"/>
            <a:ext cx="11822311" cy="6924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7"/>
              </a:lnSpc>
              <a:buNone/>
            </a:pPr>
            <a:r>
              <a:rPr lang="en-US" sz="170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implementation of smart traffic management systems requires careful consideration of technical and infrastructural challenges.</a:t>
            </a:r>
            <a:endParaRPr lang="en-US" sz="1704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985" y="3316248"/>
            <a:ext cx="3724394" cy="230183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403985" y="5888593"/>
            <a:ext cx="2705338" cy="3381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63"/>
              </a:lnSpc>
              <a:buNone/>
            </a:pPr>
            <a:r>
              <a:rPr lang="en-US" sz="2130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Sensor Deployment</a:t>
            </a:r>
            <a:endParaRPr lang="en-US" sz="2130" dirty="0"/>
          </a:p>
        </p:txBody>
      </p:sp>
      <p:sp>
        <p:nvSpPr>
          <p:cNvPr id="8" name="Text 5"/>
          <p:cNvSpPr/>
          <p:nvPr/>
        </p:nvSpPr>
        <p:spPr>
          <a:xfrm>
            <a:off x="1403985" y="6356509"/>
            <a:ext cx="3724394" cy="13849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27"/>
              </a:lnSpc>
              <a:buNone/>
            </a:pPr>
            <a:r>
              <a:rPr lang="en-US" sz="170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Strategic placement and maintenance of sensors are essential for accurate data collection.</a:t>
            </a:r>
            <a:endParaRPr lang="en-US" sz="1704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2943" y="3316248"/>
            <a:ext cx="3724394" cy="230183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452943" y="5888593"/>
            <a:ext cx="3724394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3"/>
              </a:lnSpc>
              <a:buNone/>
            </a:pPr>
            <a:r>
              <a:rPr lang="en-US" sz="2130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Traffic Signal Synchronization</a:t>
            </a:r>
            <a:endParaRPr lang="en-US" sz="2130" dirty="0"/>
          </a:p>
        </p:txBody>
      </p:sp>
      <p:sp>
        <p:nvSpPr>
          <p:cNvPr id="11" name="Text 7"/>
          <p:cNvSpPr/>
          <p:nvPr/>
        </p:nvSpPr>
        <p:spPr>
          <a:xfrm>
            <a:off x="5452943" y="6694646"/>
            <a:ext cx="3724394" cy="10387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27"/>
              </a:lnSpc>
              <a:buNone/>
            </a:pPr>
            <a:r>
              <a:rPr lang="en-US" sz="170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 with existing traffic signal systems requires careful planning and coordination.</a:t>
            </a:r>
            <a:endParaRPr lang="en-US" sz="1704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1902" y="3316248"/>
            <a:ext cx="3724394" cy="230183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501902" y="5888593"/>
            <a:ext cx="3046809" cy="3381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63"/>
              </a:lnSpc>
              <a:buNone/>
            </a:pPr>
            <a:r>
              <a:rPr lang="en-US" sz="2130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Infrastructure Upgrades</a:t>
            </a:r>
            <a:endParaRPr lang="en-US" sz="2130" dirty="0"/>
          </a:p>
        </p:txBody>
      </p:sp>
      <p:sp>
        <p:nvSpPr>
          <p:cNvPr id="14" name="Text 9"/>
          <p:cNvSpPr/>
          <p:nvPr/>
        </p:nvSpPr>
        <p:spPr>
          <a:xfrm>
            <a:off x="9501902" y="6356509"/>
            <a:ext cx="3724394" cy="13849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27"/>
              </a:lnSpc>
              <a:buNone/>
            </a:pPr>
            <a:r>
              <a:rPr lang="en-US" sz="170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Existing infrastructure may need upgrades to accommodate new sensors and data communication systems.</a:t>
            </a:r>
            <a:endParaRPr lang="en-US" sz="1704" dirty="0"/>
          </a:p>
        </p:txBody>
      </p:sp>
      <p:pic>
        <p:nvPicPr>
          <p:cNvPr id="15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610" y="2357795"/>
            <a:ext cx="4869061" cy="351389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196369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Conclusion</a:t>
            </a:r>
            <a:endParaRPr lang="en-US" sz="4860" dirty="0"/>
          </a:p>
        </p:txBody>
      </p:sp>
      <p:sp>
        <p:nvSpPr>
          <p:cNvPr id="7" name="Text 3"/>
          <p:cNvSpPr/>
          <p:nvPr/>
        </p:nvSpPr>
        <p:spPr>
          <a:xfrm>
            <a:off x="864037" y="3105507"/>
            <a:ext cx="7415927" cy="3160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traffic management technology holds immense potential for optimizing urban mobility and enhancing road safety. Forward-firing sensors and pattern recognition algorithms provide valuable insights into traffic behavior, enabling real-time traffic control, predictive capabilities, and improved safety measures. Overcoming technical and infrastructural challenges is crucial for successful implementation and realizing the full potential of this transformative technology.</a:t>
            </a:r>
            <a:endParaRPr lang="en-US" sz="1944" dirty="0"/>
          </a:p>
        </p:txBody>
      </p:sp>
      <p:pic>
        <p:nvPicPr>
          <p:cNvPr id="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10" y="2613422"/>
            <a:ext cx="4869061" cy="300263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50437" y="1207770"/>
            <a:ext cx="7415927" cy="42586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Smart Traffic Management with Forward-Firing Sensors</a:t>
            </a:r>
            <a:endParaRPr lang="en-US" sz="6707" dirty="0"/>
          </a:p>
        </p:txBody>
      </p:sp>
      <p:sp>
        <p:nvSpPr>
          <p:cNvPr id="7" name="Text 3"/>
          <p:cNvSpPr/>
          <p:nvPr/>
        </p:nvSpPr>
        <p:spPr>
          <a:xfrm>
            <a:off x="6350437" y="5836682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potential of forward-firing sensors and pattern recognition algorithms in revolutionizing traffic management and enhancing urban mobility.</a:t>
            </a:r>
            <a:endParaRPr lang="en-US" sz="1944" dirty="0"/>
          </a:p>
        </p:txBody>
      </p:sp>
      <p:pic>
        <p:nvPicPr>
          <p:cNvPr id="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31592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31592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79" y="1455896"/>
            <a:ext cx="5054322" cy="540400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91238" y="47517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Introduction to Smart Traffic Management Technology</a:t>
            </a:r>
            <a:endParaRPr lang="en-US" sz="3402" dirty="0"/>
          </a:p>
        </p:txBody>
      </p:sp>
      <p:sp>
        <p:nvSpPr>
          <p:cNvPr id="7" name="Text 3"/>
          <p:cNvSpPr/>
          <p:nvPr/>
        </p:nvSpPr>
        <p:spPr>
          <a:xfrm>
            <a:off x="6091238" y="1814513"/>
            <a:ext cx="7934325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traffic management aims to optimize traffic flow, reduce congestion, and improve road safety through technology. This technology employs sensors, cameras, and data analytics to gather and analyze real-time traffic information.</a:t>
            </a:r>
            <a:endParaRPr lang="en-US" sz="1361" dirty="0"/>
          </a:p>
        </p:txBody>
      </p:sp>
      <p:sp>
        <p:nvSpPr>
          <p:cNvPr id="8" name="Shape 4"/>
          <p:cNvSpPr/>
          <p:nvPr/>
        </p:nvSpPr>
        <p:spPr>
          <a:xfrm>
            <a:off x="6091238" y="3032879"/>
            <a:ext cx="388739" cy="388739"/>
          </a:xfrm>
          <a:prstGeom prst="roundRect">
            <a:avLst>
              <a:gd name="adj" fmla="val 8002"/>
            </a:avLst>
          </a:prstGeom>
          <a:solidFill>
            <a:srgbClr val="EDEBE3"/>
          </a:solidFill>
          <a:ln/>
        </p:spPr>
      </p:sp>
      <p:sp>
        <p:nvSpPr>
          <p:cNvPr id="9" name="Text 5"/>
          <p:cNvSpPr/>
          <p:nvPr/>
        </p:nvSpPr>
        <p:spPr>
          <a:xfrm>
            <a:off x="6243042" y="3097649"/>
            <a:ext cx="85130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2041" dirty="0"/>
          </a:p>
        </p:txBody>
      </p:sp>
      <p:sp>
        <p:nvSpPr>
          <p:cNvPr id="10" name="Text 6"/>
          <p:cNvSpPr/>
          <p:nvPr/>
        </p:nvSpPr>
        <p:spPr>
          <a:xfrm>
            <a:off x="6652736" y="3032879"/>
            <a:ext cx="2648426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Real-Time Data Collection</a:t>
            </a:r>
            <a:endParaRPr lang="en-US" sz="1701" dirty="0"/>
          </a:p>
        </p:txBody>
      </p:sp>
      <p:sp>
        <p:nvSpPr>
          <p:cNvPr id="11" name="Text 7"/>
          <p:cNvSpPr/>
          <p:nvPr/>
        </p:nvSpPr>
        <p:spPr>
          <a:xfrm>
            <a:off x="6652736" y="3406378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Sensors collect data on traffic flow, speed, and congestion levels, providing a real-time snapshot of the traffic situation.</a:t>
            </a:r>
            <a:endParaRPr lang="en-US" sz="1361" dirty="0"/>
          </a:p>
        </p:txBody>
      </p:sp>
      <p:sp>
        <p:nvSpPr>
          <p:cNvPr id="12" name="Shape 8"/>
          <p:cNvSpPr/>
          <p:nvPr/>
        </p:nvSpPr>
        <p:spPr>
          <a:xfrm>
            <a:off x="6091238" y="4326612"/>
            <a:ext cx="388739" cy="388739"/>
          </a:xfrm>
          <a:prstGeom prst="roundRect">
            <a:avLst>
              <a:gd name="adj" fmla="val 8002"/>
            </a:avLst>
          </a:prstGeom>
          <a:solidFill>
            <a:srgbClr val="EDEBE3"/>
          </a:solidFill>
          <a:ln/>
        </p:spPr>
      </p:sp>
      <p:sp>
        <p:nvSpPr>
          <p:cNvPr id="13" name="Text 9"/>
          <p:cNvSpPr/>
          <p:nvPr/>
        </p:nvSpPr>
        <p:spPr>
          <a:xfrm>
            <a:off x="6210776" y="4391382"/>
            <a:ext cx="149662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2041" dirty="0"/>
          </a:p>
        </p:txBody>
      </p:sp>
      <p:sp>
        <p:nvSpPr>
          <p:cNvPr id="14" name="Text 10"/>
          <p:cNvSpPr/>
          <p:nvPr/>
        </p:nvSpPr>
        <p:spPr>
          <a:xfrm>
            <a:off x="6652736" y="4326612"/>
            <a:ext cx="270367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Traffic Pattern Recognition</a:t>
            </a:r>
            <a:endParaRPr lang="en-US" sz="1701" dirty="0"/>
          </a:p>
        </p:txBody>
      </p:sp>
      <p:sp>
        <p:nvSpPr>
          <p:cNvPr id="15" name="Text 11"/>
          <p:cNvSpPr/>
          <p:nvPr/>
        </p:nvSpPr>
        <p:spPr>
          <a:xfrm>
            <a:off x="6652736" y="4700111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Algorithms analyze this data to identify traffic patterns, congestion hotspots, and potential bottlenecks.</a:t>
            </a:r>
            <a:endParaRPr lang="en-US" sz="1361" dirty="0"/>
          </a:p>
        </p:txBody>
      </p:sp>
      <p:sp>
        <p:nvSpPr>
          <p:cNvPr id="16" name="Shape 12"/>
          <p:cNvSpPr/>
          <p:nvPr/>
        </p:nvSpPr>
        <p:spPr>
          <a:xfrm>
            <a:off x="6091238" y="5620345"/>
            <a:ext cx="388739" cy="388739"/>
          </a:xfrm>
          <a:prstGeom prst="roundRect">
            <a:avLst>
              <a:gd name="adj" fmla="val 8002"/>
            </a:avLst>
          </a:prstGeom>
          <a:solidFill>
            <a:srgbClr val="EDEBE3"/>
          </a:solidFill>
          <a:ln/>
        </p:spPr>
      </p:sp>
      <p:sp>
        <p:nvSpPr>
          <p:cNvPr id="17" name="Text 13"/>
          <p:cNvSpPr/>
          <p:nvPr/>
        </p:nvSpPr>
        <p:spPr>
          <a:xfrm>
            <a:off x="6208514" y="5685115"/>
            <a:ext cx="154067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2041" dirty="0"/>
          </a:p>
        </p:txBody>
      </p:sp>
      <p:sp>
        <p:nvSpPr>
          <p:cNvPr id="18" name="Text 14"/>
          <p:cNvSpPr/>
          <p:nvPr/>
        </p:nvSpPr>
        <p:spPr>
          <a:xfrm>
            <a:off x="6652736" y="5620345"/>
            <a:ext cx="2412087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 Traffic Control</a:t>
            </a:r>
            <a:endParaRPr lang="en-US" sz="1701" dirty="0"/>
          </a:p>
        </p:txBody>
      </p:sp>
      <p:sp>
        <p:nvSpPr>
          <p:cNvPr id="19" name="Text 15"/>
          <p:cNvSpPr/>
          <p:nvPr/>
        </p:nvSpPr>
        <p:spPr>
          <a:xfrm>
            <a:off x="6652736" y="5993844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dynamically adjusts traffic signals, speed limits, and routing guidance based on real-time conditions.</a:t>
            </a:r>
            <a:endParaRPr lang="en-US" sz="1361" dirty="0"/>
          </a:p>
        </p:txBody>
      </p:sp>
      <p:sp>
        <p:nvSpPr>
          <p:cNvPr id="20" name="Shape 16"/>
          <p:cNvSpPr/>
          <p:nvPr/>
        </p:nvSpPr>
        <p:spPr>
          <a:xfrm>
            <a:off x="6091238" y="6914078"/>
            <a:ext cx="388739" cy="388739"/>
          </a:xfrm>
          <a:prstGeom prst="roundRect">
            <a:avLst>
              <a:gd name="adj" fmla="val 8002"/>
            </a:avLst>
          </a:prstGeom>
          <a:solidFill>
            <a:srgbClr val="EDEBE3"/>
          </a:solidFill>
          <a:ln/>
        </p:spPr>
      </p:sp>
      <p:sp>
        <p:nvSpPr>
          <p:cNvPr id="21" name="Text 17"/>
          <p:cNvSpPr/>
          <p:nvPr/>
        </p:nvSpPr>
        <p:spPr>
          <a:xfrm>
            <a:off x="6205061" y="6978848"/>
            <a:ext cx="160973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</a:t>
            </a:r>
            <a:endParaRPr lang="en-US" sz="2041" dirty="0"/>
          </a:p>
        </p:txBody>
      </p:sp>
      <p:sp>
        <p:nvSpPr>
          <p:cNvPr id="22" name="Text 18"/>
          <p:cNvSpPr/>
          <p:nvPr/>
        </p:nvSpPr>
        <p:spPr>
          <a:xfrm>
            <a:off x="6652736" y="6914078"/>
            <a:ext cx="223635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Improved Road Safety</a:t>
            </a:r>
            <a:endParaRPr lang="en-US" sz="1701" dirty="0"/>
          </a:p>
        </p:txBody>
      </p:sp>
      <p:sp>
        <p:nvSpPr>
          <p:cNvPr id="23" name="Text 19"/>
          <p:cNvSpPr/>
          <p:nvPr/>
        </p:nvSpPr>
        <p:spPr>
          <a:xfrm>
            <a:off x="6652736" y="7287578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monitoring and alerts help prevent accidents and optimize emergency response.</a:t>
            </a:r>
            <a:endParaRPr lang="en-US" sz="1361" dirty="0"/>
          </a:p>
        </p:txBody>
      </p:sp>
      <p:pic>
        <p:nvPicPr>
          <p:cNvPr id="24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831175"/>
            <a:ext cx="129023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Challenges of Traditional Traffic Management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2867978"/>
            <a:ext cx="129023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traffic management systems often struggle to cope with the complexities of modern urban environments. These systems often lack the real-time data and dynamic adaptability required for efficient traffic flow management.</a:t>
            </a:r>
            <a:endParaRPr lang="en-US" sz="1944" dirty="0"/>
          </a:p>
        </p:txBody>
      </p:sp>
      <p:sp>
        <p:nvSpPr>
          <p:cNvPr id="6" name="Text 4"/>
          <p:cNvSpPr/>
          <p:nvPr/>
        </p:nvSpPr>
        <p:spPr>
          <a:xfrm>
            <a:off x="864037" y="4577596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Static Traffic Signals</a:t>
            </a:r>
            <a:endParaRPr lang="en-US" sz="2430" dirty="0"/>
          </a:p>
        </p:txBody>
      </p:sp>
      <p:sp>
        <p:nvSpPr>
          <p:cNvPr id="7" name="Text 5"/>
          <p:cNvSpPr/>
          <p:nvPr/>
        </p:nvSpPr>
        <p:spPr>
          <a:xfrm>
            <a:off x="864037" y="5210175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Traffic lights operate on fixed schedules, which may not effectively address fluctuations in traffic flow.</a:t>
            </a:r>
            <a:endParaRPr lang="en-US" sz="1944" dirty="0"/>
          </a:p>
        </p:txBody>
      </p:sp>
      <p:sp>
        <p:nvSpPr>
          <p:cNvPr id="8" name="Text 6"/>
          <p:cNvSpPr/>
          <p:nvPr/>
        </p:nvSpPr>
        <p:spPr>
          <a:xfrm>
            <a:off x="5372695" y="4577596"/>
            <a:ext cx="350281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Limited Data Availability</a:t>
            </a:r>
            <a:endParaRPr lang="en-US" sz="2430" dirty="0"/>
          </a:p>
        </p:txBody>
      </p:sp>
      <p:sp>
        <p:nvSpPr>
          <p:cNvPr id="9" name="Text 7"/>
          <p:cNvSpPr/>
          <p:nvPr/>
        </p:nvSpPr>
        <p:spPr>
          <a:xfrm>
            <a:off x="5372695" y="5210175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systems rely on limited data sources, such as loop detectors, which provide a narrow view of traffic conditions.</a:t>
            </a:r>
            <a:endParaRPr lang="en-US" sz="1944" dirty="0"/>
          </a:p>
        </p:txBody>
      </p:sp>
      <p:sp>
        <p:nvSpPr>
          <p:cNvPr id="10" name="Text 8"/>
          <p:cNvSpPr/>
          <p:nvPr/>
        </p:nvSpPr>
        <p:spPr>
          <a:xfrm>
            <a:off x="9881354" y="4577596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Inefficient Response Times</a:t>
            </a:r>
            <a:endParaRPr lang="en-US" sz="2430" dirty="0"/>
          </a:p>
        </p:txBody>
      </p:sp>
      <p:sp>
        <p:nvSpPr>
          <p:cNvPr id="11" name="Text 9"/>
          <p:cNvSpPr/>
          <p:nvPr/>
        </p:nvSpPr>
        <p:spPr>
          <a:xfrm>
            <a:off x="9881354" y="559593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interventions and limited data availability can lead to slow responses to traffic incidents and congestion.</a:t>
            </a:r>
            <a:endParaRPr lang="en-US" sz="1944" dirty="0"/>
          </a:p>
        </p:txBody>
      </p:sp>
      <p:pic>
        <p:nvPicPr>
          <p:cNvPr id="12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456" y="752475"/>
            <a:ext cx="5043488" cy="672465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06478" y="1047036"/>
            <a:ext cx="7266742" cy="5536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59"/>
              </a:lnSpc>
              <a:buNone/>
            </a:pPr>
            <a:r>
              <a:rPr lang="en-US" sz="3488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Role of Forward-Firing Sensors</a:t>
            </a:r>
            <a:endParaRPr lang="en-US" sz="3488" dirty="0"/>
          </a:p>
        </p:txBody>
      </p:sp>
      <p:sp>
        <p:nvSpPr>
          <p:cNvPr id="7" name="Text 3"/>
          <p:cNvSpPr/>
          <p:nvPr/>
        </p:nvSpPr>
        <p:spPr>
          <a:xfrm>
            <a:off x="6106478" y="1866424"/>
            <a:ext cx="7903845" cy="8501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2"/>
              </a:lnSpc>
              <a:buNone/>
            </a:pPr>
            <a:r>
              <a:rPr lang="en-US" sz="1395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Forward-firing sensors are a crucial component of smart traffic management systems. These sensors, typically mounted on street poles or overpasses, use radar or lidar technology to gather real-time data on traffic flow and vehicle characteristics.</a:t>
            </a:r>
            <a:endParaRPr lang="en-US" sz="1395" dirty="0"/>
          </a:p>
        </p:txBody>
      </p:sp>
      <p:sp>
        <p:nvSpPr>
          <p:cNvPr id="8" name="Shape 4"/>
          <p:cNvSpPr/>
          <p:nvPr/>
        </p:nvSpPr>
        <p:spPr>
          <a:xfrm>
            <a:off x="6172914" y="3115151"/>
            <a:ext cx="398621" cy="398621"/>
          </a:xfrm>
          <a:prstGeom prst="roundRect">
            <a:avLst>
              <a:gd name="adj" fmla="val 8000"/>
            </a:avLst>
          </a:prstGeom>
          <a:solidFill>
            <a:srgbClr val="EDEBE3"/>
          </a:solidFill>
          <a:ln/>
        </p:spPr>
      </p:sp>
      <p:sp>
        <p:nvSpPr>
          <p:cNvPr id="9" name="Text 5"/>
          <p:cNvSpPr/>
          <p:nvPr/>
        </p:nvSpPr>
        <p:spPr>
          <a:xfrm>
            <a:off x="6328648" y="3181588"/>
            <a:ext cx="87154" cy="2657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93"/>
              </a:lnSpc>
              <a:buNone/>
            </a:pPr>
            <a:r>
              <a:rPr lang="en-US" sz="2093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2093" dirty="0"/>
          </a:p>
        </p:txBody>
      </p:sp>
      <p:sp>
        <p:nvSpPr>
          <p:cNvPr id="10" name="Text 6"/>
          <p:cNvSpPr/>
          <p:nvPr/>
        </p:nvSpPr>
        <p:spPr>
          <a:xfrm>
            <a:off x="7346633" y="3093006"/>
            <a:ext cx="2214563" cy="276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80"/>
              </a:lnSpc>
              <a:buNone/>
            </a:pPr>
            <a:r>
              <a:rPr lang="en-US" sz="1744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Collection</a:t>
            </a:r>
            <a:endParaRPr lang="en-US" sz="1744" dirty="0"/>
          </a:p>
        </p:txBody>
      </p:sp>
      <p:sp>
        <p:nvSpPr>
          <p:cNvPr id="11" name="Text 7"/>
          <p:cNvSpPr/>
          <p:nvPr/>
        </p:nvSpPr>
        <p:spPr>
          <a:xfrm>
            <a:off x="7346633" y="3476030"/>
            <a:ext cx="6663690" cy="5667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32"/>
              </a:lnSpc>
              <a:buNone/>
            </a:pPr>
            <a:r>
              <a:rPr lang="en-US" sz="1395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Sensors capture data on vehicle speed, distance, direction, and lane occupancy.</a:t>
            </a:r>
            <a:endParaRPr lang="en-US" sz="1395" dirty="0"/>
          </a:p>
        </p:txBody>
      </p:sp>
      <p:sp>
        <p:nvSpPr>
          <p:cNvPr id="12" name="Shape 8"/>
          <p:cNvSpPr/>
          <p:nvPr/>
        </p:nvSpPr>
        <p:spPr>
          <a:xfrm>
            <a:off x="6172914" y="4596408"/>
            <a:ext cx="398621" cy="398621"/>
          </a:xfrm>
          <a:prstGeom prst="roundRect">
            <a:avLst>
              <a:gd name="adj" fmla="val 8000"/>
            </a:avLst>
          </a:prstGeom>
          <a:solidFill>
            <a:srgbClr val="EDEBE3"/>
          </a:solidFill>
          <a:ln/>
        </p:spPr>
      </p:sp>
      <p:sp>
        <p:nvSpPr>
          <p:cNvPr id="13" name="Text 9"/>
          <p:cNvSpPr/>
          <p:nvPr/>
        </p:nvSpPr>
        <p:spPr>
          <a:xfrm>
            <a:off x="6295549" y="4662845"/>
            <a:ext cx="153353" cy="2657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93"/>
              </a:lnSpc>
              <a:buNone/>
            </a:pPr>
            <a:r>
              <a:rPr lang="en-US" sz="2093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2093" dirty="0"/>
          </a:p>
        </p:txBody>
      </p:sp>
      <p:sp>
        <p:nvSpPr>
          <p:cNvPr id="14" name="Text 10"/>
          <p:cNvSpPr/>
          <p:nvPr/>
        </p:nvSpPr>
        <p:spPr>
          <a:xfrm>
            <a:off x="7346633" y="4574262"/>
            <a:ext cx="2214563" cy="276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80"/>
              </a:lnSpc>
              <a:buNone/>
            </a:pPr>
            <a:r>
              <a:rPr lang="en-US" sz="1744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Transmission</a:t>
            </a:r>
            <a:endParaRPr lang="en-US" sz="1744" dirty="0"/>
          </a:p>
        </p:txBody>
      </p:sp>
      <p:sp>
        <p:nvSpPr>
          <p:cNvPr id="15" name="Text 11"/>
          <p:cNvSpPr/>
          <p:nvPr/>
        </p:nvSpPr>
        <p:spPr>
          <a:xfrm>
            <a:off x="7346633" y="4957286"/>
            <a:ext cx="6663690" cy="5667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32"/>
              </a:lnSpc>
              <a:buNone/>
            </a:pPr>
            <a:r>
              <a:rPr lang="en-US" sz="1395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Sensor data is transmitted to a central processing unit for analysis and interpretation.</a:t>
            </a:r>
            <a:endParaRPr lang="en-US" sz="1395" dirty="0"/>
          </a:p>
        </p:txBody>
      </p:sp>
      <p:sp>
        <p:nvSpPr>
          <p:cNvPr id="16" name="Shape 12"/>
          <p:cNvSpPr/>
          <p:nvPr/>
        </p:nvSpPr>
        <p:spPr>
          <a:xfrm>
            <a:off x="6172914" y="6077664"/>
            <a:ext cx="398621" cy="398621"/>
          </a:xfrm>
          <a:prstGeom prst="roundRect">
            <a:avLst>
              <a:gd name="adj" fmla="val 8000"/>
            </a:avLst>
          </a:prstGeom>
          <a:solidFill>
            <a:srgbClr val="EDEBE3"/>
          </a:solidFill>
          <a:ln/>
        </p:spPr>
      </p:sp>
      <p:sp>
        <p:nvSpPr>
          <p:cNvPr id="17" name="Text 13"/>
          <p:cNvSpPr/>
          <p:nvPr/>
        </p:nvSpPr>
        <p:spPr>
          <a:xfrm>
            <a:off x="6293287" y="6144101"/>
            <a:ext cx="157877" cy="2657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93"/>
              </a:lnSpc>
              <a:buNone/>
            </a:pPr>
            <a:r>
              <a:rPr lang="en-US" sz="2093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2093" dirty="0"/>
          </a:p>
        </p:txBody>
      </p:sp>
      <p:sp>
        <p:nvSpPr>
          <p:cNvPr id="18" name="Text 14"/>
          <p:cNvSpPr/>
          <p:nvPr/>
        </p:nvSpPr>
        <p:spPr>
          <a:xfrm>
            <a:off x="7346633" y="6055519"/>
            <a:ext cx="2214563" cy="276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80"/>
              </a:lnSpc>
              <a:buNone/>
            </a:pPr>
            <a:r>
              <a:rPr lang="en-US" sz="1744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Traffic Optimization</a:t>
            </a:r>
            <a:endParaRPr lang="en-US" sz="1744" dirty="0"/>
          </a:p>
        </p:txBody>
      </p:sp>
      <p:sp>
        <p:nvSpPr>
          <p:cNvPr id="19" name="Text 15"/>
          <p:cNvSpPr/>
          <p:nvPr/>
        </p:nvSpPr>
        <p:spPr>
          <a:xfrm>
            <a:off x="7346633" y="6438543"/>
            <a:ext cx="6663690" cy="5667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32"/>
              </a:lnSpc>
              <a:buNone/>
            </a:pPr>
            <a:r>
              <a:rPr lang="en-US" sz="1395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analyzes the data to optimize traffic flow, adjust signal timings, and provide real-time routing guidance.</a:t>
            </a:r>
            <a:endParaRPr lang="en-US" sz="1395" dirty="0"/>
          </a:p>
        </p:txBody>
      </p:sp>
      <p:pic>
        <p:nvPicPr>
          <p:cNvPr id="20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602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94967" y="2731056"/>
            <a:ext cx="9440347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Pattern Recognition Algorithms for Traffic Data Analysis</a:t>
            </a:r>
            <a:endParaRPr lang="en-US" sz="3402" dirty="0"/>
          </a:p>
        </p:txBody>
      </p:sp>
      <p:sp>
        <p:nvSpPr>
          <p:cNvPr id="6" name="Text 3"/>
          <p:cNvSpPr/>
          <p:nvPr/>
        </p:nvSpPr>
        <p:spPr>
          <a:xfrm>
            <a:off x="2594967" y="4070390"/>
            <a:ext cx="9440347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pattern recognition algorithms are used to extract valuable insights from the data collected by forward-firing sensors. These algorithms identify patterns in traffic flow, congestion hotspots, and potential bottlenecks.</a:t>
            </a:r>
            <a:endParaRPr lang="en-US" sz="1361" dirty="0"/>
          </a:p>
        </p:txBody>
      </p:sp>
      <p:sp>
        <p:nvSpPr>
          <p:cNvPr id="7" name="Shape 4"/>
          <p:cNvSpPr/>
          <p:nvPr/>
        </p:nvSpPr>
        <p:spPr>
          <a:xfrm>
            <a:off x="2594967" y="4817864"/>
            <a:ext cx="9440347" cy="2840950"/>
          </a:xfrm>
          <a:prstGeom prst="roundRect">
            <a:avLst>
              <a:gd name="adj" fmla="val 109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2602587" y="4825484"/>
            <a:ext cx="9425107" cy="4989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2775466" y="4936688"/>
            <a:ext cx="4363164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Algorithm Type</a:t>
            </a:r>
            <a:endParaRPr lang="en-US" sz="1361" dirty="0"/>
          </a:p>
        </p:txBody>
      </p:sp>
      <p:sp>
        <p:nvSpPr>
          <p:cNvPr id="10" name="Text 7"/>
          <p:cNvSpPr/>
          <p:nvPr/>
        </p:nvSpPr>
        <p:spPr>
          <a:xfrm>
            <a:off x="7491770" y="4936688"/>
            <a:ext cx="4363164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Function</a:t>
            </a:r>
            <a:endParaRPr lang="en-US" sz="1361" dirty="0"/>
          </a:p>
        </p:txBody>
      </p:sp>
      <p:sp>
        <p:nvSpPr>
          <p:cNvPr id="11" name="Shape 8"/>
          <p:cNvSpPr/>
          <p:nvPr/>
        </p:nvSpPr>
        <p:spPr>
          <a:xfrm>
            <a:off x="2602587" y="5324475"/>
            <a:ext cx="9425107" cy="7755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2775466" y="5435679"/>
            <a:ext cx="4363164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Clustering Algorithms</a:t>
            </a:r>
            <a:endParaRPr lang="en-US" sz="1361" dirty="0"/>
          </a:p>
        </p:txBody>
      </p:sp>
      <p:sp>
        <p:nvSpPr>
          <p:cNvPr id="13" name="Text 10"/>
          <p:cNvSpPr/>
          <p:nvPr/>
        </p:nvSpPr>
        <p:spPr>
          <a:xfrm>
            <a:off x="7491770" y="5435679"/>
            <a:ext cx="4363164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groups of vehicles with similar characteristics, such as speed or direction.</a:t>
            </a:r>
            <a:endParaRPr lang="en-US" sz="1361" dirty="0"/>
          </a:p>
        </p:txBody>
      </p:sp>
      <p:sp>
        <p:nvSpPr>
          <p:cNvPr id="14" name="Shape 11"/>
          <p:cNvSpPr/>
          <p:nvPr/>
        </p:nvSpPr>
        <p:spPr>
          <a:xfrm>
            <a:off x="2602587" y="6100048"/>
            <a:ext cx="9425107" cy="7755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2775466" y="6211253"/>
            <a:ext cx="4363164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Regression Models</a:t>
            </a:r>
            <a:endParaRPr lang="en-US" sz="1361" dirty="0"/>
          </a:p>
        </p:txBody>
      </p:sp>
      <p:sp>
        <p:nvSpPr>
          <p:cNvPr id="16" name="Text 13"/>
          <p:cNvSpPr/>
          <p:nvPr/>
        </p:nvSpPr>
        <p:spPr>
          <a:xfrm>
            <a:off x="7491770" y="6211253"/>
            <a:ext cx="4363164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 traffic flow and congestion levels based on historical data and real-time observations.</a:t>
            </a:r>
            <a:endParaRPr lang="en-US" sz="1361" dirty="0"/>
          </a:p>
        </p:txBody>
      </p:sp>
      <p:sp>
        <p:nvSpPr>
          <p:cNvPr id="17" name="Shape 14"/>
          <p:cNvSpPr/>
          <p:nvPr/>
        </p:nvSpPr>
        <p:spPr>
          <a:xfrm>
            <a:off x="2602587" y="6875621"/>
            <a:ext cx="9425107" cy="7755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2775466" y="6986826"/>
            <a:ext cx="4363164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 Techniques</a:t>
            </a:r>
            <a:endParaRPr lang="en-US" sz="1361" dirty="0"/>
          </a:p>
        </p:txBody>
      </p:sp>
      <p:sp>
        <p:nvSpPr>
          <p:cNvPr id="19" name="Text 16"/>
          <p:cNvSpPr/>
          <p:nvPr/>
        </p:nvSpPr>
        <p:spPr>
          <a:xfrm>
            <a:off x="7491770" y="6986826"/>
            <a:ext cx="4363164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 models to identify anomalies and predict future traffic events.</a:t>
            </a:r>
            <a:endParaRPr lang="en-US" sz="1361" dirty="0"/>
          </a:p>
        </p:txBody>
      </p:sp>
      <p:pic>
        <p:nvPicPr>
          <p:cNvPr id="20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79" y="2297311"/>
            <a:ext cx="5054322" cy="363497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91238" y="997506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Enhancing Traffic Flow with Predictive Capabilities</a:t>
            </a:r>
            <a:endParaRPr lang="en-US" sz="3402" dirty="0"/>
          </a:p>
        </p:txBody>
      </p:sp>
      <p:sp>
        <p:nvSpPr>
          <p:cNvPr id="7" name="Text 3"/>
          <p:cNvSpPr/>
          <p:nvPr/>
        </p:nvSpPr>
        <p:spPr>
          <a:xfrm>
            <a:off x="6091238" y="233684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analyzing traffic patterns and historical data, smart traffic management systems can predict future congestion and optimize traffic flow in advance.</a:t>
            </a:r>
            <a:endParaRPr lang="en-US" sz="1361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3084314"/>
            <a:ext cx="864037" cy="138255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214473" y="3257074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Traffic Prediction</a:t>
            </a:r>
            <a:endParaRPr lang="en-US" sz="1701" dirty="0"/>
          </a:p>
        </p:txBody>
      </p:sp>
      <p:sp>
        <p:nvSpPr>
          <p:cNvPr id="10" name="Text 5"/>
          <p:cNvSpPr/>
          <p:nvPr/>
        </p:nvSpPr>
        <p:spPr>
          <a:xfrm>
            <a:off x="7214473" y="3630573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Algorithms predict future traffic conditions based on real-time data and historical patterns.</a:t>
            </a:r>
            <a:endParaRPr lang="en-US" sz="1361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4466868"/>
            <a:ext cx="864037" cy="138255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214473" y="4639628"/>
            <a:ext cx="2425065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Adaptive Traffic Control</a:t>
            </a:r>
            <a:endParaRPr lang="en-US" sz="1701" dirty="0"/>
          </a:p>
        </p:txBody>
      </p:sp>
      <p:sp>
        <p:nvSpPr>
          <p:cNvPr id="13" name="Text 7"/>
          <p:cNvSpPr/>
          <p:nvPr/>
        </p:nvSpPr>
        <p:spPr>
          <a:xfrm>
            <a:off x="7214473" y="5013127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adjusts traffic signal timings, speed limits, and routing guidance to optimize traffic flow based on predictions.</a:t>
            </a:r>
            <a:endParaRPr lang="en-US" sz="1361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1238" y="5849422"/>
            <a:ext cx="864037" cy="138255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214473" y="6022181"/>
            <a:ext cx="257794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 Route Guidance</a:t>
            </a:r>
            <a:endParaRPr lang="en-US" sz="1701" dirty="0"/>
          </a:p>
        </p:txBody>
      </p:sp>
      <p:sp>
        <p:nvSpPr>
          <p:cNvPr id="16" name="Text 9"/>
          <p:cNvSpPr/>
          <p:nvPr/>
        </p:nvSpPr>
        <p:spPr>
          <a:xfrm>
            <a:off x="7214473" y="6395680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Drivers are provided with real-time route guidance and traffic alerts to avoid congestion and optimize travel time.</a:t>
            </a:r>
            <a:endParaRPr lang="en-US" sz="1361" dirty="0"/>
          </a:p>
        </p:txBody>
      </p:sp>
      <p:pic>
        <p:nvPicPr>
          <p:cNvPr id="17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888141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9888141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0098" y="3116104"/>
            <a:ext cx="5054203" cy="365593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4837" y="47517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Improving Road Safety Through Real-Time Monitoring</a:t>
            </a:r>
            <a:endParaRPr lang="en-US" sz="3402" dirty="0"/>
          </a:p>
        </p:txBody>
      </p:sp>
      <p:sp>
        <p:nvSpPr>
          <p:cNvPr id="7" name="Text 3"/>
          <p:cNvSpPr/>
          <p:nvPr/>
        </p:nvSpPr>
        <p:spPr>
          <a:xfrm>
            <a:off x="604837" y="1814513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Forward-firing sensors and real-time data analysis enable proactive safety measures to prevent accidents and optimize emergency response.</a:t>
            </a:r>
            <a:endParaRPr lang="en-US" sz="1361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2561987"/>
            <a:ext cx="431959" cy="43195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04837" y="3166705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Accident Detection</a:t>
            </a:r>
            <a:endParaRPr lang="en-US" sz="1701" dirty="0"/>
          </a:p>
        </p:txBody>
      </p:sp>
      <p:sp>
        <p:nvSpPr>
          <p:cNvPr id="10" name="Text 5"/>
          <p:cNvSpPr/>
          <p:nvPr/>
        </p:nvSpPr>
        <p:spPr>
          <a:xfrm>
            <a:off x="604837" y="3540204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Sensors can detect sudden changes in traffic flow or vehicle behavior, indicating potential accidents.</a:t>
            </a:r>
            <a:endParaRPr lang="en-US" sz="1361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4611767"/>
            <a:ext cx="431959" cy="43195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4837" y="5216485"/>
            <a:ext cx="2187893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Emergency Response</a:t>
            </a:r>
            <a:endParaRPr lang="en-US" sz="1701" dirty="0"/>
          </a:p>
        </p:txBody>
      </p:sp>
      <p:sp>
        <p:nvSpPr>
          <p:cNvPr id="13" name="Text 7"/>
          <p:cNvSpPr/>
          <p:nvPr/>
        </p:nvSpPr>
        <p:spPr>
          <a:xfrm>
            <a:off x="604837" y="5589984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data allows for faster and more efficient dispatch of emergency services.</a:t>
            </a:r>
            <a:endParaRPr lang="en-US" sz="1361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6384965"/>
            <a:ext cx="431959" cy="431959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04837" y="698968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Speed Monitoring</a:t>
            </a:r>
            <a:endParaRPr lang="en-US" sz="1701" dirty="0"/>
          </a:p>
        </p:txBody>
      </p:sp>
      <p:sp>
        <p:nvSpPr>
          <p:cNvPr id="16" name="Text 9"/>
          <p:cNvSpPr/>
          <p:nvPr/>
        </p:nvSpPr>
        <p:spPr>
          <a:xfrm>
            <a:off x="604837" y="7363182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can identify speeding vehicles and enforce speed limits to prevent accidents.</a:t>
            </a:r>
            <a:endParaRPr lang="en-US" sz="1361" dirty="0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4837" y="8158163"/>
            <a:ext cx="431959" cy="431959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604837" y="8762881"/>
            <a:ext cx="223504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Lane Departure Alerts</a:t>
            </a:r>
            <a:endParaRPr lang="en-US" sz="1701" dirty="0"/>
          </a:p>
        </p:txBody>
      </p:sp>
      <p:sp>
        <p:nvSpPr>
          <p:cNvPr id="19" name="Text 11"/>
          <p:cNvSpPr/>
          <p:nvPr/>
        </p:nvSpPr>
        <p:spPr>
          <a:xfrm>
            <a:off x="604837" y="9136380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Sensors can detect lane departures and alert drivers to avoid accidents.</a:t>
            </a:r>
            <a:endParaRPr lang="en-US" sz="1361" dirty="0"/>
          </a:p>
        </p:txBody>
      </p:sp>
      <p:pic>
        <p:nvPicPr>
          <p:cNvPr id="20" name="Image 6" descr="preencoded.png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672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470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186583" y="2863453"/>
            <a:ext cx="10257115" cy="1173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620"/>
              </a:lnSpc>
              <a:buNone/>
            </a:pPr>
            <a:r>
              <a:rPr lang="en-US" sz="3696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Integrating Smart Traffic Management with Urban Planning</a:t>
            </a:r>
            <a:endParaRPr lang="en-US" sz="3696" dirty="0"/>
          </a:p>
        </p:txBody>
      </p:sp>
      <p:sp>
        <p:nvSpPr>
          <p:cNvPr id="6" name="Text 3"/>
          <p:cNvSpPr/>
          <p:nvPr/>
        </p:nvSpPr>
        <p:spPr>
          <a:xfrm>
            <a:off x="2186583" y="4318516"/>
            <a:ext cx="10257115" cy="6007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6"/>
              </a:lnSpc>
              <a:buNone/>
            </a:pPr>
            <a:r>
              <a:rPr lang="en-US" sz="1479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traffic management systems play a crucial role in supporting sustainable urban development and efficient city planning.</a:t>
            </a:r>
            <a:endParaRPr lang="en-US" sz="1479" dirty="0"/>
          </a:p>
        </p:txBody>
      </p:sp>
      <p:sp>
        <p:nvSpPr>
          <p:cNvPr id="7" name="Shape 4"/>
          <p:cNvSpPr/>
          <p:nvPr/>
        </p:nvSpPr>
        <p:spPr>
          <a:xfrm>
            <a:off x="2186583" y="5130522"/>
            <a:ext cx="3293864" cy="2583775"/>
          </a:xfrm>
          <a:prstGeom prst="roundRect">
            <a:avLst>
              <a:gd name="adj" fmla="val 1308"/>
            </a:avLst>
          </a:prstGeom>
          <a:solidFill>
            <a:srgbClr val="EDEBE3"/>
          </a:solidFill>
          <a:ln/>
        </p:spPr>
      </p:sp>
      <p:sp>
        <p:nvSpPr>
          <p:cNvPr id="8" name="Text 5"/>
          <p:cNvSpPr/>
          <p:nvPr/>
        </p:nvSpPr>
        <p:spPr>
          <a:xfrm>
            <a:off x="2374344" y="5318284"/>
            <a:ext cx="2347079" cy="2932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0"/>
              </a:lnSpc>
              <a:buNone/>
            </a:pPr>
            <a:r>
              <a:rPr lang="en-US" sz="1848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Urban Design</a:t>
            </a:r>
            <a:endParaRPr lang="en-US" sz="1848" dirty="0"/>
          </a:p>
        </p:txBody>
      </p:sp>
      <p:sp>
        <p:nvSpPr>
          <p:cNvPr id="9" name="Text 6"/>
          <p:cNvSpPr/>
          <p:nvPr/>
        </p:nvSpPr>
        <p:spPr>
          <a:xfrm>
            <a:off x="2374344" y="5724168"/>
            <a:ext cx="2918341" cy="12015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6"/>
              </a:lnSpc>
              <a:buNone/>
            </a:pPr>
            <a:r>
              <a:rPr lang="en-US" sz="1479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Traffic data insights can inform the design of new roads, intersections, and public transportation networks.</a:t>
            </a:r>
            <a:endParaRPr lang="en-US" sz="1479" dirty="0"/>
          </a:p>
        </p:txBody>
      </p:sp>
      <p:sp>
        <p:nvSpPr>
          <p:cNvPr id="10" name="Shape 7"/>
          <p:cNvSpPr/>
          <p:nvPr/>
        </p:nvSpPr>
        <p:spPr>
          <a:xfrm>
            <a:off x="5668208" y="5130522"/>
            <a:ext cx="3293864" cy="2583775"/>
          </a:xfrm>
          <a:prstGeom prst="roundRect">
            <a:avLst>
              <a:gd name="adj" fmla="val 1308"/>
            </a:avLst>
          </a:prstGeom>
          <a:solidFill>
            <a:srgbClr val="EDEBE3"/>
          </a:solidFill>
          <a:ln/>
        </p:spPr>
      </p:sp>
      <p:sp>
        <p:nvSpPr>
          <p:cNvPr id="11" name="Text 8"/>
          <p:cNvSpPr/>
          <p:nvPr/>
        </p:nvSpPr>
        <p:spPr>
          <a:xfrm>
            <a:off x="5855970" y="5318284"/>
            <a:ext cx="2918341" cy="5865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0"/>
              </a:lnSpc>
              <a:buNone/>
            </a:pPr>
            <a:r>
              <a:rPr lang="en-US" sz="1848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Traffic Demand Management</a:t>
            </a:r>
            <a:endParaRPr lang="en-US" sz="1848" dirty="0"/>
          </a:p>
        </p:txBody>
      </p:sp>
      <p:sp>
        <p:nvSpPr>
          <p:cNvPr id="12" name="Text 9"/>
          <p:cNvSpPr/>
          <p:nvPr/>
        </p:nvSpPr>
        <p:spPr>
          <a:xfrm>
            <a:off x="5855970" y="6017419"/>
            <a:ext cx="2918341" cy="15019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6"/>
              </a:lnSpc>
              <a:buNone/>
            </a:pPr>
            <a:r>
              <a:rPr lang="en-US" sz="1479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can encourage alternative modes of transportation, such as cycling or public transit, to reduce traffic congestion.</a:t>
            </a:r>
            <a:endParaRPr lang="en-US" sz="1479" dirty="0"/>
          </a:p>
        </p:txBody>
      </p:sp>
      <p:sp>
        <p:nvSpPr>
          <p:cNvPr id="13" name="Shape 10"/>
          <p:cNvSpPr/>
          <p:nvPr/>
        </p:nvSpPr>
        <p:spPr>
          <a:xfrm>
            <a:off x="9149834" y="5130522"/>
            <a:ext cx="3293864" cy="2583775"/>
          </a:xfrm>
          <a:prstGeom prst="roundRect">
            <a:avLst>
              <a:gd name="adj" fmla="val 1308"/>
            </a:avLst>
          </a:prstGeom>
          <a:solidFill>
            <a:srgbClr val="EDEBE3"/>
          </a:solidFill>
          <a:ln/>
        </p:spPr>
      </p:sp>
      <p:sp>
        <p:nvSpPr>
          <p:cNvPr id="14" name="Text 11"/>
          <p:cNvSpPr/>
          <p:nvPr/>
        </p:nvSpPr>
        <p:spPr>
          <a:xfrm>
            <a:off x="9337596" y="5318284"/>
            <a:ext cx="2347079" cy="2932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0"/>
              </a:lnSpc>
              <a:buNone/>
            </a:pPr>
            <a:r>
              <a:rPr lang="en-US" sz="1848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Sustainable Mobility</a:t>
            </a:r>
            <a:endParaRPr lang="en-US" sz="1848" dirty="0"/>
          </a:p>
        </p:txBody>
      </p:sp>
      <p:sp>
        <p:nvSpPr>
          <p:cNvPr id="15" name="Text 12"/>
          <p:cNvSpPr/>
          <p:nvPr/>
        </p:nvSpPr>
        <p:spPr>
          <a:xfrm>
            <a:off x="9337596" y="5724168"/>
            <a:ext cx="2918341" cy="18023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6"/>
              </a:lnSpc>
              <a:buNone/>
            </a:pPr>
            <a:r>
              <a:rPr lang="en-US" sz="1479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traffic management systems contribute to a more efficient and sustainable transportation system, reducing emissions and improving air quality.</a:t>
            </a:r>
            <a:endParaRPr lang="en-US" sz="1479" dirty="0"/>
          </a:p>
        </p:txBody>
      </p:sp>
      <p:pic>
        <p:nvPicPr>
          <p:cNvPr id="1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873</Words>
  <Application>Microsoft Office PowerPoint</Application>
  <PresentationFormat>Custom</PresentationFormat>
  <Paragraphs>96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DM Sans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mokshith reddy</cp:lastModifiedBy>
  <cp:revision>2</cp:revision>
  <dcterms:created xsi:type="dcterms:W3CDTF">2024-07-29T16:21:24Z</dcterms:created>
  <dcterms:modified xsi:type="dcterms:W3CDTF">2024-07-29T16:25:40Z</dcterms:modified>
</cp:coreProperties>
</file>